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media/image14.jpg" ContentType="image/jpg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5" r:id="rId2"/>
  </p:sldMasterIdLst>
  <p:notesMasterIdLst>
    <p:notesMasterId r:id="rId35"/>
  </p:notesMasterIdLst>
  <p:sldIdLst>
    <p:sldId id="256" r:id="rId3"/>
    <p:sldId id="321" r:id="rId4"/>
    <p:sldId id="312" r:id="rId5"/>
    <p:sldId id="358" r:id="rId6"/>
    <p:sldId id="376" r:id="rId7"/>
    <p:sldId id="363" r:id="rId8"/>
    <p:sldId id="367" r:id="rId9"/>
    <p:sldId id="364" r:id="rId10"/>
    <p:sldId id="370" r:id="rId11"/>
    <p:sldId id="365" r:id="rId12"/>
    <p:sldId id="369" r:id="rId13"/>
    <p:sldId id="371" r:id="rId14"/>
    <p:sldId id="372" r:id="rId15"/>
    <p:sldId id="373" r:id="rId16"/>
    <p:sldId id="374" r:id="rId17"/>
    <p:sldId id="377" r:id="rId18"/>
    <p:sldId id="379" r:id="rId19"/>
    <p:sldId id="380" r:id="rId20"/>
    <p:sldId id="378" r:id="rId21"/>
    <p:sldId id="366" r:id="rId22"/>
    <p:sldId id="381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83" r:id="rId32"/>
    <p:sldId id="382" r:id="rId33"/>
    <p:sldId id="392" r:id="rId34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867" kern="1200">
        <a:solidFill>
          <a:schemeClr val="tx1"/>
        </a:solidFill>
        <a:latin typeface="Arial" charset="0"/>
        <a:ea typeface="+mn-ea"/>
        <a:cs typeface="Arial" charset="0"/>
      </a:defRPr>
    </a:lvl1pPr>
    <a:lvl2pPr marL="609585" algn="l" rtl="0" fontAlgn="base">
      <a:spcBef>
        <a:spcPct val="0"/>
      </a:spcBef>
      <a:spcAft>
        <a:spcPct val="0"/>
      </a:spcAft>
      <a:defRPr sz="1867"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9170" algn="l" rtl="0" fontAlgn="base">
      <a:spcBef>
        <a:spcPct val="0"/>
      </a:spcBef>
      <a:spcAft>
        <a:spcPct val="0"/>
      </a:spcAft>
      <a:defRPr sz="1867"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8754" algn="l" rtl="0" fontAlgn="base">
      <a:spcBef>
        <a:spcPct val="0"/>
      </a:spcBef>
      <a:spcAft>
        <a:spcPct val="0"/>
      </a:spcAft>
      <a:defRPr sz="1867"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8339" algn="l" rtl="0" fontAlgn="base">
      <a:spcBef>
        <a:spcPct val="0"/>
      </a:spcBef>
      <a:spcAft>
        <a:spcPct val="0"/>
      </a:spcAft>
      <a:defRPr sz="1867" kern="1200">
        <a:solidFill>
          <a:schemeClr val="tx1"/>
        </a:solidFill>
        <a:latin typeface="Arial" charset="0"/>
        <a:ea typeface="+mn-ea"/>
        <a:cs typeface="Arial" charset="0"/>
      </a:defRPr>
    </a:lvl5pPr>
    <a:lvl6pPr marL="3047924" algn="l" defTabSz="1219170" rtl="0" eaLnBrk="1" latinLnBrk="0" hangingPunct="1">
      <a:defRPr sz="1867" kern="1200">
        <a:solidFill>
          <a:schemeClr val="tx1"/>
        </a:solidFill>
        <a:latin typeface="Arial" charset="0"/>
        <a:ea typeface="+mn-ea"/>
        <a:cs typeface="Arial" charset="0"/>
      </a:defRPr>
    </a:lvl6pPr>
    <a:lvl7pPr marL="3657509" algn="l" defTabSz="1219170" rtl="0" eaLnBrk="1" latinLnBrk="0" hangingPunct="1">
      <a:defRPr sz="1867" kern="1200">
        <a:solidFill>
          <a:schemeClr val="tx1"/>
        </a:solidFill>
        <a:latin typeface="Arial" charset="0"/>
        <a:ea typeface="+mn-ea"/>
        <a:cs typeface="Arial" charset="0"/>
      </a:defRPr>
    </a:lvl7pPr>
    <a:lvl8pPr marL="4267093" algn="l" defTabSz="1219170" rtl="0" eaLnBrk="1" latinLnBrk="0" hangingPunct="1">
      <a:defRPr sz="1867" kern="1200">
        <a:solidFill>
          <a:schemeClr val="tx1"/>
        </a:solidFill>
        <a:latin typeface="Arial" charset="0"/>
        <a:ea typeface="+mn-ea"/>
        <a:cs typeface="Arial" charset="0"/>
      </a:defRPr>
    </a:lvl8pPr>
    <a:lvl9pPr marL="4876678" algn="l" defTabSz="1219170" rtl="0" eaLnBrk="1" latinLnBrk="0" hangingPunct="1">
      <a:defRPr sz="1867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tilisateur Microsoft Office" initials="UMO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4" autoAdjust="0"/>
    <p:restoredTop sz="94754"/>
  </p:normalViewPr>
  <p:slideViewPr>
    <p:cSldViewPr snapToGrid="0">
      <p:cViewPr>
        <p:scale>
          <a:sx n="70" d="100"/>
          <a:sy n="70" d="100"/>
        </p:scale>
        <p:origin x="-2346" y="-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7F421-C07E-A449-BD47-10A2F7FA773B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1D46C-676E-6640-8B33-5CC024ABDA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24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5092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2287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150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603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748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9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197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390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681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866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453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80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849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0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866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262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658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850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42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2139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56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36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 </a:t>
            </a:r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25-34 ans représentent 21% des utilisateurs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tout comme les 50-64 ans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76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6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1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7845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Chiffres </a:t>
            </a:r>
            <a:r>
              <a:rPr lang="fr-FR" dirty="0" err="1"/>
              <a:t>digimind</a:t>
            </a:r>
            <a:r>
              <a:rPr lang="fr-FR" dirty="0"/>
              <a:t> juillet 2018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389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1D46C-676E-6640-8B33-5CC024ABDAF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479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08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88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17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3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17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32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17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0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22384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 baseline="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6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gris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86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bleu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06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9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97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ver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1B427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31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titr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AB03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sous-</a:t>
            </a:r>
            <a:r>
              <a:rPr lang="en-US" dirty="0" err="1"/>
              <a:t>titre</a:t>
            </a:r>
            <a:endParaRPr lang="en-US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71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08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03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28795"/>
            <a:ext cx="10728326" cy="664797"/>
          </a:xfrm>
        </p:spPr>
        <p:txBody>
          <a:bodyPr/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600" b="0" kern="1200" spc="-150" dirty="0">
                <a:solidFill>
                  <a:srgbClr val="00A0A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4009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96732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28796"/>
            <a:ext cx="10728326" cy="664797"/>
          </a:xfrm>
        </p:spPr>
        <p:txBody>
          <a:bodyPr/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600" b="0" kern="1200" spc="-150" dirty="0">
                <a:solidFill>
                  <a:srgbClr val="00A0A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1600" y="1620000"/>
            <a:ext cx="5040312" cy="45085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6200" y="1620000"/>
            <a:ext cx="5054600" cy="4510157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05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28796"/>
            <a:ext cx="10728326" cy="664797"/>
          </a:xfrm>
        </p:spPr>
        <p:txBody>
          <a:bodyPr/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600" b="0" kern="1200" spc="-150" dirty="0">
                <a:solidFill>
                  <a:srgbClr val="00A0A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41600" y="1620000"/>
            <a:ext cx="5059364" cy="4507273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 err="1"/>
              <a:t>Clicuez</a:t>
            </a:r>
            <a:r>
              <a:rPr lang="en-US" dirty="0"/>
              <a:t> et </a:t>
            </a:r>
            <a:r>
              <a:rPr lang="en-US" dirty="0" err="1"/>
              <a:t>ajoutez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32551" y="1620000"/>
            <a:ext cx="5040312" cy="45085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67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text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438900" y="1620000"/>
            <a:ext cx="5031542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 err="1"/>
              <a:t>Clicuez</a:t>
            </a:r>
            <a:r>
              <a:rPr lang="en-US" dirty="0"/>
              <a:t> et </a:t>
            </a:r>
            <a:r>
              <a:rPr lang="en-US" dirty="0" err="1"/>
              <a:t>ajoutez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1600" y="1620800"/>
            <a:ext cx="5057256" cy="4497022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28796"/>
            <a:ext cx="10728326" cy="664797"/>
          </a:xfrm>
        </p:spPr>
        <p:txBody>
          <a:bodyPr/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600" b="0" kern="1200" spc="-150" dirty="0">
                <a:solidFill>
                  <a:srgbClr val="00A0A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703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images ro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28795"/>
            <a:ext cx="10728326" cy="664797"/>
          </a:xfrm>
        </p:spPr>
        <p:txBody>
          <a:bodyPr/>
          <a:lstStyle>
            <a:lvl1pPr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3600" b="0" kern="1200" spc="-150" dirty="0">
                <a:solidFill>
                  <a:srgbClr val="00A0AF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338420" y="1683299"/>
            <a:ext cx="4320000" cy="4320000"/>
          </a:xfrm>
          <a:prstGeom prst="ellipse">
            <a:avLst/>
          </a:prstGeom>
        </p:spPr>
        <p:txBody>
          <a:bodyPr/>
          <a:lstStyle>
            <a:lvl1pPr algn="ctr"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dirty="0" err="1"/>
              <a:t>Clicuez</a:t>
            </a:r>
            <a:r>
              <a:rPr lang="en-US" dirty="0"/>
              <a:t> et </a:t>
            </a:r>
            <a:r>
              <a:rPr lang="en-US" dirty="0" err="1"/>
              <a:t>ajoutez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526056" y="1683299"/>
            <a:ext cx="4320000" cy="4320000"/>
          </a:xfrm>
          <a:prstGeom prst="ellipse">
            <a:avLst/>
          </a:prstGeom>
        </p:spPr>
        <p:txBody>
          <a:bodyPr/>
          <a:lstStyle>
            <a:lvl1pPr algn="ctr">
              <a:defRPr sz="1800">
                <a:latin typeface="Arial" panose="020B0604020202020204" pitchFamily="34" charset="0"/>
              </a:defRPr>
            </a:lvl1pPr>
          </a:lstStyle>
          <a:p>
            <a:r>
              <a:rPr lang="en-US" dirty="0" err="1"/>
              <a:t>Clicuez</a:t>
            </a:r>
            <a:r>
              <a:rPr lang="en-US" dirty="0"/>
              <a:t> et </a:t>
            </a:r>
            <a:r>
              <a:rPr lang="en-US" dirty="0" err="1"/>
              <a:t>ajoutez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322705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che projet p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3"/>
          <p:cNvSpPr>
            <a:spLocks noGrp="1"/>
          </p:cNvSpPr>
          <p:nvPr>
            <p:ph type="body" sz="quarter" idx="19"/>
          </p:nvPr>
        </p:nvSpPr>
        <p:spPr>
          <a:xfrm>
            <a:off x="740510" y="1506895"/>
            <a:ext cx="4954612" cy="10276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1920"/>
              </a:lnSpc>
              <a:buNone/>
              <a:defRPr sz="18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8"/>
          <p:cNvSpPr>
            <a:spLocks noGrp="1"/>
          </p:cNvSpPr>
          <p:nvPr>
            <p:ph sz="quarter" idx="25" hasCustomPrompt="1"/>
          </p:nvPr>
        </p:nvSpPr>
        <p:spPr>
          <a:xfrm>
            <a:off x="6283917" y="1506895"/>
            <a:ext cx="5183717" cy="28723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000" b="1" cap="none" baseline="0">
                <a:solidFill>
                  <a:srgbClr val="EE2D7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26"/>
          </p:nvPr>
        </p:nvSpPr>
        <p:spPr>
          <a:xfrm>
            <a:off x="6204405" y="1853865"/>
            <a:ext cx="5262204" cy="1910083"/>
          </a:xfrm>
          <a:noFill/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400">
                <a:latin typeface="Arial" charset="0"/>
                <a:ea typeface="Arial" charset="0"/>
                <a:cs typeface="Arial" charset="0"/>
              </a:defRPr>
            </a:lvl1pPr>
            <a:lvl2pPr marL="0" indent="-216000" algn="l">
              <a:lnSpc>
                <a:spcPct val="100000"/>
              </a:lnSpc>
              <a:buFont typeface="Wingdings" pitchFamily="2" charset="2"/>
              <a:buChar char="§"/>
              <a:defRPr sz="1400"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" name="Espace réservé du contenu 8"/>
          <p:cNvSpPr>
            <a:spLocks noGrp="1"/>
          </p:cNvSpPr>
          <p:nvPr>
            <p:ph sz="quarter" idx="27" hasCustomPrompt="1"/>
          </p:nvPr>
        </p:nvSpPr>
        <p:spPr>
          <a:xfrm>
            <a:off x="6282892" y="3917006"/>
            <a:ext cx="5183717" cy="28723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000" b="1" cap="none" baseline="0">
                <a:solidFill>
                  <a:srgbClr val="EE2D7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28"/>
          </p:nvPr>
        </p:nvSpPr>
        <p:spPr>
          <a:xfrm>
            <a:off x="6203380" y="4263976"/>
            <a:ext cx="5262204" cy="1838651"/>
          </a:xfrm>
          <a:noFill/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400">
                <a:latin typeface="Arial" charset="0"/>
                <a:ea typeface="Arial" charset="0"/>
                <a:cs typeface="Arial" charset="0"/>
              </a:defRPr>
            </a:lvl1pPr>
            <a:lvl2pPr marL="0" indent="-216000" algn="l">
              <a:lnSpc>
                <a:spcPct val="100000"/>
              </a:lnSpc>
              <a:buFont typeface="Wingdings" pitchFamily="2" charset="2"/>
              <a:buChar char="§"/>
              <a:defRPr sz="1400"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2659453"/>
            <a:ext cx="5699991" cy="3517204"/>
          </a:xfrm>
          <a:prstGeom prst="rect">
            <a:avLst/>
          </a:prstGeom>
        </p:spPr>
      </p:pic>
      <p:sp>
        <p:nvSpPr>
          <p:cNvPr id="10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869356" y="2891554"/>
            <a:ext cx="4689116" cy="2928086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11898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che projet tab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8" y="2762518"/>
            <a:ext cx="4135860" cy="288345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3"/>
          <p:cNvSpPr>
            <a:spLocks noGrp="1"/>
          </p:cNvSpPr>
          <p:nvPr>
            <p:ph type="body" sz="quarter" idx="19"/>
          </p:nvPr>
        </p:nvSpPr>
        <p:spPr>
          <a:xfrm>
            <a:off x="740510" y="1506895"/>
            <a:ext cx="4954612" cy="10276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1920"/>
              </a:lnSpc>
              <a:buNone/>
              <a:defRPr sz="1800" b="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8"/>
          <p:cNvSpPr>
            <a:spLocks noGrp="1"/>
          </p:cNvSpPr>
          <p:nvPr>
            <p:ph sz="quarter" idx="25" hasCustomPrompt="1"/>
          </p:nvPr>
        </p:nvSpPr>
        <p:spPr>
          <a:xfrm>
            <a:off x="6283917" y="1506895"/>
            <a:ext cx="5183717" cy="28723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000" b="1" cap="none" baseline="0">
                <a:solidFill>
                  <a:srgbClr val="EE2D7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5" name="Espace réservé du texte 13"/>
          <p:cNvSpPr>
            <a:spLocks noGrp="1"/>
          </p:cNvSpPr>
          <p:nvPr>
            <p:ph type="body" sz="quarter" idx="26"/>
          </p:nvPr>
        </p:nvSpPr>
        <p:spPr>
          <a:xfrm>
            <a:off x="6204405" y="1853865"/>
            <a:ext cx="5262204" cy="1910083"/>
          </a:xfrm>
          <a:noFill/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400">
                <a:latin typeface="Arial" charset="0"/>
                <a:ea typeface="Arial" charset="0"/>
                <a:cs typeface="Arial" charset="0"/>
              </a:defRPr>
            </a:lvl1pPr>
            <a:lvl2pPr marL="0" indent="-216000" algn="l">
              <a:lnSpc>
                <a:spcPct val="100000"/>
              </a:lnSpc>
              <a:buFont typeface="Wingdings" pitchFamily="2" charset="2"/>
              <a:buChar char="§"/>
              <a:defRPr sz="1400"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6" name="Espace réservé du contenu 8"/>
          <p:cNvSpPr>
            <a:spLocks noGrp="1"/>
          </p:cNvSpPr>
          <p:nvPr>
            <p:ph sz="quarter" idx="27" hasCustomPrompt="1"/>
          </p:nvPr>
        </p:nvSpPr>
        <p:spPr>
          <a:xfrm>
            <a:off x="6282892" y="3917006"/>
            <a:ext cx="5183717" cy="287238"/>
          </a:xfrm>
          <a:noFill/>
        </p:spPr>
        <p:txBody>
          <a:bodyPr>
            <a:noAutofit/>
          </a:bodyPr>
          <a:lstStyle>
            <a:lvl1pPr marL="0" indent="0" algn="l">
              <a:buNone/>
              <a:defRPr sz="2000" b="1" cap="none" baseline="0">
                <a:solidFill>
                  <a:srgbClr val="EE2D7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7" name="Espace réservé du texte 13"/>
          <p:cNvSpPr>
            <a:spLocks noGrp="1"/>
          </p:cNvSpPr>
          <p:nvPr>
            <p:ph type="body" sz="quarter" idx="28"/>
          </p:nvPr>
        </p:nvSpPr>
        <p:spPr>
          <a:xfrm>
            <a:off x="6203380" y="4263976"/>
            <a:ext cx="5262204" cy="1838651"/>
          </a:xfrm>
          <a:noFill/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400">
                <a:latin typeface="Arial" charset="0"/>
                <a:ea typeface="Arial" charset="0"/>
                <a:cs typeface="Arial" charset="0"/>
              </a:defRPr>
            </a:lvl1pPr>
            <a:lvl2pPr marL="0" indent="-216000" algn="l">
              <a:lnSpc>
                <a:spcPct val="100000"/>
              </a:lnSpc>
              <a:buFont typeface="Wingdings" pitchFamily="2" charset="2"/>
              <a:buChar char="§"/>
              <a:defRPr sz="1400"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pour une image  11"/>
          <p:cNvSpPr>
            <a:spLocks noGrp="1"/>
          </p:cNvSpPr>
          <p:nvPr>
            <p:ph type="pic" sz="quarter" idx="10"/>
          </p:nvPr>
        </p:nvSpPr>
        <p:spPr>
          <a:xfrm>
            <a:off x="747647" y="2901493"/>
            <a:ext cx="3523740" cy="2603792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5" y="3801875"/>
            <a:ext cx="1130564" cy="2320631"/>
          </a:xfrm>
          <a:prstGeom prst="rect">
            <a:avLst/>
          </a:prstGeom>
        </p:spPr>
      </p:pic>
      <p:sp>
        <p:nvSpPr>
          <p:cNvPr id="12" name="Espace réservé pour une image  11"/>
          <p:cNvSpPr>
            <a:spLocks noGrp="1"/>
          </p:cNvSpPr>
          <p:nvPr>
            <p:ph type="pic" sz="quarter" idx="29"/>
          </p:nvPr>
        </p:nvSpPr>
        <p:spPr>
          <a:xfrm>
            <a:off x="4819650" y="4075043"/>
            <a:ext cx="1012825" cy="1769166"/>
          </a:xfrm>
          <a:prstGeom prst="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3730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ésentation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6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697941" y="1552694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9" name="Espace réservé du texte 38"/>
          <p:cNvSpPr>
            <a:spLocks noGrp="1"/>
          </p:cNvSpPr>
          <p:nvPr>
            <p:ph type="body" sz="quarter" idx="14" hasCustomPrompt="1"/>
          </p:nvPr>
        </p:nvSpPr>
        <p:spPr>
          <a:xfrm>
            <a:off x="1465475" y="3163696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9" name="Espace réservé du texte 38"/>
          <p:cNvSpPr>
            <a:spLocks noGrp="1"/>
          </p:cNvSpPr>
          <p:nvPr>
            <p:ph type="body" sz="quarter" idx="29" hasCustomPrompt="1"/>
          </p:nvPr>
        </p:nvSpPr>
        <p:spPr>
          <a:xfrm>
            <a:off x="1465475" y="3423578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0" name="Espace réservé pour une image  7"/>
          <p:cNvSpPr>
            <a:spLocks noGrp="1"/>
          </p:cNvSpPr>
          <p:nvPr>
            <p:ph type="pic" sz="quarter" idx="30"/>
          </p:nvPr>
        </p:nvSpPr>
        <p:spPr>
          <a:xfrm>
            <a:off x="4104257" y="1552694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1" name="Espace réservé du texte 38"/>
          <p:cNvSpPr>
            <a:spLocks noGrp="1"/>
          </p:cNvSpPr>
          <p:nvPr>
            <p:ph type="body" sz="quarter" idx="31" hasCustomPrompt="1"/>
          </p:nvPr>
        </p:nvSpPr>
        <p:spPr>
          <a:xfrm>
            <a:off x="3871791" y="3163696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22" name="Espace réservé du texte 38"/>
          <p:cNvSpPr>
            <a:spLocks noGrp="1"/>
          </p:cNvSpPr>
          <p:nvPr>
            <p:ph type="body" sz="quarter" idx="32" hasCustomPrompt="1"/>
          </p:nvPr>
        </p:nvSpPr>
        <p:spPr>
          <a:xfrm>
            <a:off x="3871791" y="3423578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3" name="Espace réservé pour une image  7"/>
          <p:cNvSpPr>
            <a:spLocks noGrp="1"/>
          </p:cNvSpPr>
          <p:nvPr>
            <p:ph type="pic" sz="quarter" idx="33"/>
          </p:nvPr>
        </p:nvSpPr>
        <p:spPr>
          <a:xfrm>
            <a:off x="6481696" y="1552694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4" name="Espace réservé du texte 38"/>
          <p:cNvSpPr>
            <a:spLocks noGrp="1"/>
          </p:cNvSpPr>
          <p:nvPr>
            <p:ph type="body" sz="quarter" idx="34" hasCustomPrompt="1"/>
          </p:nvPr>
        </p:nvSpPr>
        <p:spPr>
          <a:xfrm>
            <a:off x="6249230" y="3163696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25" name="Espace réservé du texte 38"/>
          <p:cNvSpPr>
            <a:spLocks noGrp="1"/>
          </p:cNvSpPr>
          <p:nvPr>
            <p:ph type="body" sz="quarter" idx="35" hasCustomPrompt="1"/>
          </p:nvPr>
        </p:nvSpPr>
        <p:spPr>
          <a:xfrm>
            <a:off x="6249230" y="3423578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6" name="Espace réservé pour une image  7"/>
          <p:cNvSpPr>
            <a:spLocks noGrp="1"/>
          </p:cNvSpPr>
          <p:nvPr>
            <p:ph type="pic" sz="quarter" idx="36"/>
          </p:nvPr>
        </p:nvSpPr>
        <p:spPr>
          <a:xfrm>
            <a:off x="8888012" y="1552694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7" name="Espace réservé du texte 38"/>
          <p:cNvSpPr>
            <a:spLocks noGrp="1"/>
          </p:cNvSpPr>
          <p:nvPr>
            <p:ph type="body" sz="quarter" idx="37" hasCustomPrompt="1"/>
          </p:nvPr>
        </p:nvSpPr>
        <p:spPr>
          <a:xfrm>
            <a:off x="8655546" y="3163696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28" name="Espace réservé du texte 38"/>
          <p:cNvSpPr>
            <a:spLocks noGrp="1"/>
          </p:cNvSpPr>
          <p:nvPr>
            <p:ph type="body" sz="quarter" idx="38" hasCustomPrompt="1"/>
          </p:nvPr>
        </p:nvSpPr>
        <p:spPr>
          <a:xfrm>
            <a:off x="8655546" y="3423578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29" name="Espace réservé pour une image  7"/>
          <p:cNvSpPr>
            <a:spLocks noGrp="1"/>
          </p:cNvSpPr>
          <p:nvPr>
            <p:ph type="pic" sz="quarter" idx="39"/>
          </p:nvPr>
        </p:nvSpPr>
        <p:spPr>
          <a:xfrm>
            <a:off x="1697941" y="4007136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0" name="Espace réservé du texte 38"/>
          <p:cNvSpPr>
            <a:spLocks noGrp="1"/>
          </p:cNvSpPr>
          <p:nvPr>
            <p:ph type="body" sz="quarter" idx="40" hasCustomPrompt="1"/>
          </p:nvPr>
        </p:nvSpPr>
        <p:spPr>
          <a:xfrm>
            <a:off x="1465475" y="5618138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31" name="Espace réservé du texte 38"/>
          <p:cNvSpPr>
            <a:spLocks noGrp="1"/>
          </p:cNvSpPr>
          <p:nvPr>
            <p:ph type="body" sz="quarter" idx="41" hasCustomPrompt="1"/>
          </p:nvPr>
        </p:nvSpPr>
        <p:spPr>
          <a:xfrm>
            <a:off x="1465475" y="5878020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2" name="Espace réservé pour une image  7"/>
          <p:cNvSpPr>
            <a:spLocks noGrp="1"/>
          </p:cNvSpPr>
          <p:nvPr>
            <p:ph type="pic" sz="quarter" idx="42"/>
          </p:nvPr>
        </p:nvSpPr>
        <p:spPr>
          <a:xfrm>
            <a:off x="4104257" y="4007136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3" name="Espace réservé du texte 38"/>
          <p:cNvSpPr>
            <a:spLocks noGrp="1"/>
          </p:cNvSpPr>
          <p:nvPr>
            <p:ph type="body" sz="quarter" idx="43" hasCustomPrompt="1"/>
          </p:nvPr>
        </p:nvSpPr>
        <p:spPr>
          <a:xfrm>
            <a:off x="3871791" y="5618138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34" name="Espace réservé du texte 38"/>
          <p:cNvSpPr>
            <a:spLocks noGrp="1"/>
          </p:cNvSpPr>
          <p:nvPr>
            <p:ph type="body" sz="quarter" idx="44" hasCustomPrompt="1"/>
          </p:nvPr>
        </p:nvSpPr>
        <p:spPr>
          <a:xfrm>
            <a:off x="3871791" y="5878020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35" name="Espace réservé pour une image  7"/>
          <p:cNvSpPr>
            <a:spLocks noGrp="1"/>
          </p:cNvSpPr>
          <p:nvPr>
            <p:ph type="pic" sz="quarter" idx="45"/>
          </p:nvPr>
        </p:nvSpPr>
        <p:spPr>
          <a:xfrm>
            <a:off x="6481696" y="4007136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7" name="Espace réservé du texte 38"/>
          <p:cNvSpPr>
            <a:spLocks noGrp="1"/>
          </p:cNvSpPr>
          <p:nvPr>
            <p:ph type="body" sz="quarter" idx="46" hasCustomPrompt="1"/>
          </p:nvPr>
        </p:nvSpPr>
        <p:spPr>
          <a:xfrm>
            <a:off x="6249230" y="5618138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38" name="Espace réservé du texte 38"/>
          <p:cNvSpPr>
            <a:spLocks noGrp="1"/>
          </p:cNvSpPr>
          <p:nvPr>
            <p:ph type="body" sz="quarter" idx="47" hasCustomPrompt="1"/>
          </p:nvPr>
        </p:nvSpPr>
        <p:spPr>
          <a:xfrm>
            <a:off x="6249230" y="5878020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  <p:sp>
        <p:nvSpPr>
          <p:cNvPr id="41" name="Espace réservé pour une image  7"/>
          <p:cNvSpPr>
            <a:spLocks noGrp="1"/>
          </p:cNvSpPr>
          <p:nvPr>
            <p:ph type="pic" sz="quarter" idx="48"/>
          </p:nvPr>
        </p:nvSpPr>
        <p:spPr>
          <a:xfrm>
            <a:off x="8888012" y="4007136"/>
            <a:ext cx="1584000" cy="1584000"/>
          </a:xfrm>
        </p:spPr>
        <p:txBody>
          <a:bodyPr rtlCol="0" anchor="ctr">
            <a:normAutofit/>
          </a:bodyPr>
          <a:lstStyle>
            <a:lvl1pPr algn="ctr">
              <a:buNone/>
              <a:defRPr sz="960"/>
            </a:lvl1pPr>
          </a:lstStyle>
          <a:p>
            <a:pPr lv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2" name="Espace réservé du texte 38"/>
          <p:cNvSpPr>
            <a:spLocks noGrp="1"/>
          </p:cNvSpPr>
          <p:nvPr>
            <p:ph type="body" sz="quarter" idx="49" hasCustomPrompt="1"/>
          </p:nvPr>
        </p:nvSpPr>
        <p:spPr>
          <a:xfrm>
            <a:off x="8655546" y="5618138"/>
            <a:ext cx="2048933" cy="243647"/>
          </a:xfrm>
        </p:spPr>
        <p:txBody>
          <a:bodyPr>
            <a:normAutofit/>
          </a:bodyPr>
          <a:lstStyle>
            <a:lvl1pPr algn="ctr">
              <a:buNone/>
              <a:defRPr sz="1400" b="1">
                <a:solidFill>
                  <a:srgbClr val="17A0AE"/>
                </a:solidFill>
              </a:defRPr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43" name="Espace réservé du texte 38"/>
          <p:cNvSpPr>
            <a:spLocks noGrp="1"/>
          </p:cNvSpPr>
          <p:nvPr>
            <p:ph type="body" sz="quarter" idx="50" hasCustomPrompt="1"/>
          </p:nvPr>
        </p:nvSpPr>
        <p:spPr>
          <a:xfrm>
            <a:off x="8655546" y="5878020"/>
            <a:ext cx="2048933" cy="407277"/>
          </a:xfrm>
        </p:spPr>
        <p:txBody>
          <a:bodyPr>
            <a:normAutofit/>
          </a:bodyPr>
          <a:lstStyle>
            <a:lvl1pPr algn="ctr">
              <a:buNone/>
              <a:defRPr sz="1200"/>
            </a:lvl1pPr>
            <a:lvl2pPr marL="388620" indent="0">
              <a:buNone/>
              <a:defRPr/>
            </a:lvl2pPr>
          </a:lstStyle>
          <a:p>
            <a:pPr lvl="0"/>
            <a:r>
              <a:rPr lang="fr-FR" dirty="0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52311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 avec bord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29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300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65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5471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74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343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grisfo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47474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77714"/>
      </p:ext>
    </p:extLst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grisfo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813"/>
            <a:ext cx="12192000" cy="6858000"/>
          </a:xfrm>
          <a:prstGeom prst="rect">
            <a:avLst/>
          </a:prstGeom>
          <a:solidFill>
            <a:srgbClr val="47474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4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47474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37111"/>
      </p:ext>
    </p:extLst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813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511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gris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1772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10987"/>
      </p:ext>
    </p:extLst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gris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4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bleu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17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47679"/>
      </p:ext>
    </p:extLst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bleu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300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060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blu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46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69511"/>
      </p:ext>
    </p:extLst>
  </p:cSld>
  <p:clrMapOvr>
    <a:masterClrMapping/>
  </p:clrMapOvr>
  <p:transition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blu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B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2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1772"/>
          </a:xfrm>
          <a:prstGeom prst="rect">
            <a:avLst/>
          </a:prstGeom>
          <a:solidFill>
            <a:srgbClr val="D02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91796"/>
      </p:ext>
    </p:extLst>
  </p:cSld>
  <p:clrMapOvr>
    <a:masterClrMapping/>
  </p:clrMapOvr>
  <p:transition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F2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47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ver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BBC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15818"/>
      </p:ext>
    </p:extLst>
  </p:cSld>
  <p:clrMapOvr>
    <a:masterClrMapping/>
  </p:clrMapOvr>
  <p:transition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vert 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C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33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7382"/>
          </a:xfrm>
          <a:prstGeom prst="rect">
            <a:avLst/>
          </a:prstGeom>
          <a:solidFill>
            <a:srgbClr val="9796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16870"/>
      </p:ext>
    </p:extLst>
  </p:cSld>
  <p:clrMapOvr>
    <a:masterClrMapping/>
  </p:clrMapOvr>
  <p:transition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9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980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_beige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7078"/>
            <a:ext cx="12192000" cy="5951772"/>
          </a:xfrm>
          <a:prstGeom prst="rect">
            <a:avLst/>
          </a:prstGeom>
          <a:solidFill>
            <a:srgbClr val="DF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600" y="737020"/>
            <a:ext cx="10727124" cy="666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796102"/>
      </p:ext>
    </p:extLst>
  </p:cSld>
  <p:clrMapOvr>
    <a:masterClrMapping/>
  </p:clrMapOvr>
  <p:transition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ndcouleur_beige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F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7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621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21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titre_gris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840"/>
            <a:ext cx="12192000" cy="59705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479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24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9" name="Oval 8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1" name="Oval 10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2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3" name="Action Button: Forward or Next 12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Action Button: Back or Previous 13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988458" y="2806692"/>
            <a:ext cx="8258628" cy="529810"/>
          </a:xfrm>
        </p:spPr>
        <p:txBody>
          <a:bodyPr anchor="b" anchorCtr="0"/>
          <a:lstStyle>
            <a:lvl1pPr algn="ctr" defTabSz="800100">
              <a:tabLst>
                <a:tab pos="990600" algn="l"/>
              </a:tabLst>
              <a:defRPr sz="5000" b="0" spc="-150">
                <a:solidFill>
                  <a:schemeClr val="bg1"/>
                </a:solidFill>
              </a:defRPr>
            </a:lvl1pPr>
            <a:lvl2pPr marL="266700" indent="-26670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2pPr>
            <a:lvl3pPr marL="542925" indent="-276225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3pPr>
            <a:lvl4pPr marL="714375" indent="-17145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4pPr>
            <a:lvl5pPr marL="714375" indent="0" algn="ctr" defTabSz="800100">
              <a:tabLst>
                <a:tab pos="990600" algn="l"/>
              </a:tabLst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988776" y="3336502"/>
            <a:ext cx="8254354" cy="1241840"/>
          </a:xfrm>
        </p:spPr>
        <p:txBody>
          <a:bodyPr>
            <a:noAutofit/>
          </a:bodyPr>
          <a:lstStyle>
            <a:lvl1pPr algn="ct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lang="en-US" sz="2800" b="0" i="0" kern="1200" spc="0" baseline="0" smtClean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2pPr>
            <a:lvl3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3pPr>
            <a:lvl4pPr>
              <a:defRPr lang="en-US" sz="2800" b="0" i="0" kern="1200" spc="-150" baseline="0" smtClean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4pPr>
            <a:lvl5pPr>
              <a:defRPr lang="en-GB" sz="2800" b="0" i="0" kern="1200" spc="-150" baseline="0">
                <a:solidFill>
                  <a:schemeClr val="bg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8" y="64409"/>
            <a:ext cx="936486" cy="35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377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73963"/>
            <a:ext cx="12192000" cy="5970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84C5-9597-42E1-995B-7C5568C3B945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4A8B609B-9965-48A3-A4F9-2205FE4BF2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20575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4745" y="674115"/>
            <a:ext cx="1074250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fr-FR"/>
              <a:t>Modifiez le style des sous-titres du masque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84C5-9597-42E1-995B-7C5568C3B945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4A8B609B-9965-48A3-A4F9-2205FE4BF2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65644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4527" y="1681480"/>
            <a:ext cx="5410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46474E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89529" y="1727200"/>
            <a:ext cx="51663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4D4D4D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584C5-9597-42E1-995B-7C5568C3B945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4A8B609B-9965-48A3-A4F9-2205FE4BF2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3302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2323C46-CF36-4AC1-AEC4-6B9CC8519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93D0382F-C82E-47B0-990F-21C29BD0B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B442B8C-E077-4FD2-AF09-22BF9F1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84C5-9597-42E1-995B-7C5568C3B945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2A5C3AD-C5C5-4DF1-8CDA-C9495487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15450A7-F351-482B-B1E7-88049C34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609B-9965-48A3-A4F9-2205FE4BF2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88283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e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5590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602972"/>
            <a:ext cx="10972800" cy="1143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1813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rniere de 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87433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228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455695"/>
          </a:xfrm>
          <a:prstGeom prst="rect">
            <a:avLst/>
          </a:prstGeom>
        </p:spPr>
        <p:txBody>
          <a:bodyPr/>
          <a:lstStyle>
            <a:lvl2pPr>
              <a:defRPr>
                <a:latin typeface="Calibri"/>
                <a:cs typeface="Calibri"/>
              </a:defRPr>
            </a:lvl2pPr>
            <a:lvl3pPr>
              <a:buClr>
                <a:srgbClr val="D40521"/>
              </a:buCl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510072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621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2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593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28958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Calibri"/>
                <a:cs typeface="Calibri"/>
              </a:defRPr>
            </a:lvl1pPr>
            <a:lvl2pPr>
              <a:defRPr sz="2400">
                <a:latin typeface="Calibri"/>
                <a:cs typeface="Calibri"/>
              </a:defRPr>
            </a:lvl2pPr>
            <a:lvl3pPr marL="1257300" indent="-342900">
              <a:buClr>
                <a:srgbClr val="D40521"/>
              </a:buClr>
              <a:buFont typeface="Arial"/>
              <a:buChar char="•"/>
              <a:defRPr sz="2000"/>
            </a:lvl3pPr>
            <a:lvl4pPr>
              <a:defRPr sz="16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428959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>
                <a:latin typeface="Calibri"/>
                <a:cs typeface="Calibri"/>
              </a:defRPr>
            </a:lvl2pPr>
            <a:lvl3pPr>
              <a:buClr>
                <a:srgbClr val="D40521"/>
              </a:buClr>
              <a:defRPr sz="2000"/>
            </a:lvl3pPr>
            <a:lvl4pPr>
              <a:defRPr sz="1600">
                <a:latin typeface="Calibri"/>
                <a:cs typeface="Calibri"/>
              </a:defRPr>
            </a:lvl4pPr>
            <a:lvl5pPr>
              <a:defRPr sz="1400">
                <a:latin typeface="Calibri"/>
                <a:cs typeface="Calibri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806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874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  <a:cs typeface="Helvetica"/>
              </a:defRPr>
            </a:lvl2pPr>
            <a:lvl3pPr>
              <a:buClr>
                <a:srgbClr val="D40521"/>
              </a:buClr>
              <a:defRPr sz="1600">
                <a:latin typeface="+mn-lt"/>
              </a:defRPr>
            </a:lvl3pPr>
            <a:lvl4pPr>
              <a:defRPr sz="1400">
                <a:latin typeface="+mn-lt"/>
                <a:cs typeface="Helvetica"/>
              </a:defRPr>
            </a:lvl4pPr>
            <a:lvl5pPr>
              <a:defRPr sz="1200">
                <a:latin typeface="+mn-lt"/>
                <a:cs typeface="Helvetic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8743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800">
                <a:latin typeface="+mn-lt"/>
                <a:cs typeface="Helvetica"/>
              </a:defRPr>
            </a:lvl2pPr>
            <a:lvl3pPr>
              <a:buClr>
                <a:srgbClr val="D40521"/>
              </a:buClr>
              <a:defRPr sz="1600">
                <a:latin typeface="+mn-lt"/>
              </a:defRPr>
            </a:lvl3pPr>
            <a:lvl4pPr>
              <a:defRPr sz="1400">
                <a:latin typeface="+mn-lt"/>
                <a:cs typeface="Helvetica"/>
              </a:defRPr>
            </a:lvl4pPr>
            <a:lvl5pPr>
              <a:defRPr sz="1200">
                <a:latin typeface="+mn-lt"/>
                <a:cs typeface="Helvetica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0"/>
          </p:nvPr>
        </p:nvSpPr>
        <p:spPr>
          <a:xfrm>
            <a:off x="11180723" y="6263524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4477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6840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04978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63524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‹#›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7009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501317"/>
            <a:ext cx="4011084" cy="93378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501317"/>
            <a:ext cx="6815667" cy="5541210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>
                <a:latin typeface="Calibri"/>
                <a:cs typeface="Calibri"/>
              </a:defRPr>
            </a:lvl2pPr>
            <a:lvl3pPr marL="1257300" indent="-342900">
              <a:buClr>
                <a:srgbClr val="D40521"/>
              </a:buClr>
              <a:buFont typeface="Arial"/>
              <a:buChar char="•"/>
              <a:defRPr sz="2000">
                <a:latin typeface="Calibri"/>
                <a:cs typeface="Calibri"/>
              </a:defRPr>
            </a:lvl3pPr>
            <a:lvl4pPr>
              <a:defRPr sz="1600">
                <a:latin typeface="Calibri"/>
                <a:cs typeface="Calibri"/>
              </a:defRPr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618047"/>
            <a:ext cx="4011084" cy="4441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63524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‹#›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403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70208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‹#›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876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2323C46-CF36-4AC1-AEC4-6B9CC8519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xmlns="" id="{93D0382F-C82E-47B0-990F-21C29BD0B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xmlns="" id="{2B442B8C-E077-4FD2-AF09-22BF9F124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584C5-9597-42E1-995B-7C5568C3B945}" type="datetimeFigureOut">
              <a:rPr lang="fr-FR" smtClean="0"/>
              <a:t>09/04/2022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xmlns="" id="{22A5C3AD-C5C5-4DF1-8CDA-C9495487E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015450A7-F351-482B-B1E7-88049C34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B609B-9965-48A3-A4F9-2205FE4BF2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745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08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-logo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08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Freeform 2"/>
          <p:cNvSpPr>
            <a:spLocks/>
          </p:cNvSpPr>
          <p:nvPr/>
        </p:nvSpPr>
        <p:spPr bwMode="auto">
          <a:xfrm>
            <a:off x="9423400" y="674688"/>
            <a:ext cx="2768600" cy="1032048"/>
          </a:xfrm>
          <a:custGeom>
            <a:avLst/>
            <a:gdLst>
              <a:gd name="T0" fmla="*/ 4627 w 4627"/>
              <a:gd name="T1" fmla="*/ 0 h 1724"/>
              <a:gd name="T2" fmla="*/ 0 w 4627"/>
              <a:gd name="T3" fmla="*/ 0 h 1724"/>
              <a:gd name="T4" fmla="*/ 444 w 4627"/>
              <a:gd name="T5" fmla="*/ 837 h 1724"/>
              <a:gd name="T6" fmla="*/ 0 w 4627"/>
              <a:gd name="T7" fmla="*/ 1724 h 1724"/>
              <a:gd name="T8" fmla="*/ 4627 w 4627"/>
              <a:gd name="T9" fmla="*/ 1724 h 1724"/>
              <a:gd name="T10" fmla="*/ 4627 w 4627"/>
              <a:gd name="T11" fmla="*/ 0 h 1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27" h="1724">
                <a:moveTo>
                  <a:pt x="4627" y="0"/>
                </a:moveTo>
                <a:lnTo>
                  <a:pt x="0" y="0"/>
                </a:lnTo>
                <a:lnTo>
                  <a:pt x="444" y="837"/>
                </a:lnTo>
                <a:lnTo>
                  <a:pt x="0" y="1724"/>
                </a:lnTo>
                <a:lnTo>
                  <a:pt x="4627" y="1724"/>
                </a:lnTo>
                <a:lnTo>
                  <a:pt x="46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924893" y="724600"/>
            <a:ext cx="2014852" cy="921642"/>
          </a:xfrm>
        </p:spPr>
        <p:txBody>
          <a:bodyPr anchor="ctr" anchorCtr="1"/>
          <a:lstStyle>
            <a:lvl1pPr algn="ctr">
              <a:defRPr sz="1200"/>
            </a:lvl1pPr>
          </a:lstStyle>
          <a:p>
            <a:r>
              <a:rPr lang="en-US" dirty="0" err="1"/>
              <a:t>Cliquez</a:t>
            </a:r>
            <a:r>
              <a:rPr lang="en-US" dirty="0"/>
              <a:t> pour </a:t>
            </a:r>
            <a:r>
              <a:rPr lang="en-US" dirty="0" err="1"/>
              <a:t>ajouter</a:t>
            </a:r>
            <a:r>
              <a:rPr lang="en-US" dirty="0"/>
              <a:t> le logo du client</a:t>
            </a:r>
            <a:endParaRPr lang="en-GB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249368" y="2115749"/>
            <a:ext cx="9606906" cy="395484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degarde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17"/>
            <a:ext cx="12192000" cy="59705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426200"/>
            <a:ext cx="12192000" cy="431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249368" y="1625600"/>
            <a:ext cx="9606906" cy="4444999"/>
          </a:xfrm>
        </p:spPr>
        <p:txBody>
          <a:bodyPr/>
          <a:lstStyle>
            <a:lvl1pPr algn="l" rtl="0" fontAlgn="base">
              <a:lnSpc>
                <a:spcPts val="6000"/>
              </a:lnSpc>
              <a:spcBef>
                <a:spcPct val="0"/>
              </a:spcBef>
              <a:spcAft>
                <a:spcPct val="0"/>
              </a:spcAft>
              <a:defRPr lang="en-US" sz="8000" b="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1pPr>
            <a:lvl2pPr marL="1080000" indent="0">
              <a:lnSpc>
                <a:spcPts val="4800"/>
              </a:lnSpc>
              <a:spcBef>
                <a:spcPts val="800"/>
              </a:spcBef>
              <a:spcAft>
                <a:spcPts val="0"/>
              </a:spcAft>
              <a:defRPr lang="en-US" sz="6400" b="0" kern="1200" spc="-3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n-ea"/>
                <a:cs typeface="Arial"/>
              </a:defRPr>
            </a:lvl2pPr>
            <a:lvl3pPr marL="216000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  <a:defRPr lang="en-US" sz="2400" kern="1200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Arial" charset="0"/>
              </a:defRPr>
            </a:lvl3pPr>
            <a:lvl4pPr marL="182562" indent="0">
              <a:buNone/>
              <a:defRPr lang="en-US" sz="3200" kern="1200" spc="-150" dirty="0" smtClean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4pPr>
            <a:lvl5pPr marL="361950" indent="0">
              <a:buNone/>
              <a:defRPr lang="en-GB" sz="3200" kern="1200" spc="-150" dirty="0">
                <a:solidFill>
                  <a:schemeClr val="bg1"/>
                </a:solidFill>
                <a:latin typeface="+mj-lt"/>
                <a:ea typeface="+mn-ea"/>
                <a:cs typeface="Arial" charset="0"/>
              </a:defRPr>
            </a:lvl5pPr>
          </a:lstStyle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Oval 22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Oval 24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41" y="5178392"/>
            <a:ext cx="2536847" cy="1012592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2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426613"/>
            <a:ext cx="121920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0510" y="727495"/>
            <a:ext cx="10727124" cy="66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fr-FR" dirty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600" y="1620000"/>
            <a:ext cx="10728324" cy="45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/>
              <a:t>Cliquez</a:t>
            </a:r>
            <a:r>
              <a:rPr lang="en-US" dirty="0"/>
              <a:t> et </a:t>
            </a:r>
            <a:r>
              <a:rPr lang="en-US" dirty="0" err="1"/>
              <a:t>modifiez</a:t>
            </a:r>
            <a:r>
              <a:rPr lang="en-US" dirty="0"/>
              <a:t> le </a:t>
            </a:r>
            <a:r>
              <a:rPr lang="en-US" dirty="0" err="1"/>
              <a:t>texte</a:t>
            </a:r>
            <a:endParaRPr lang="en-US" dirty="0"/>
          </a:p>
          <a:p>
            <a:pPr lvl="1"/>
            <a:r>
              <a:rPr lang="en-US" dirty="0" err="1"/>
              <a:t>Deuxième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2"/>
            <a:r>
              <a:rPr lang="en-US" dirty="0" err="1"/>
              <a:t>Troisième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3"/>
            <a:r>
              <a:rPr lang="en-US" dirty="0" err="1"/>
              <a:t>Quatrième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  <a:p>
            <a:pPr lvl="4"/>
            <a:r>
              <a:rPr lang="en-US" dirty="0" err="1"/>
              <a:t>Cinquième</a:t>
            </a:r>
            <a:r>
              <a:rPr lang="en-US" dirty="0"/>
              <a:t> </a:t>
            </a:r>
            <a:r>
              <a:rPr lang="en-US" dirty="0" err="1"/>
              <a:t>niveau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0" y="0"/>
            <a:ext cx="12192000" cy="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 dirty="0">
              <a:latin typeface="Arial" panose="020B0604020202020204" pitchFamily="34" charset="0"/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11391900" y="6491288"/>
            <a:ext cx="122238" cy="290512"/>
          </a:xfrm>
          <a:prstGeom prst="rect">
            <a:avLst/>
          </a:prstGeom>
        </p:spPr>
        <p:txBody>
          <a:bodyPr wrap="none" lIns="121916" tIns="60958" rIns="121916" bIns="60958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90D436B3-E20D-4B2E-901B-7FD35D988F7B}" type="slidenum">
              <a:rPr lang="en-US" smtClean="0">
                <a:solidFill>
                  <a:schemeClr val="bg1"/>
                </a:solidFill>
              </a:rPr>
              <a:pPr algn="ctr">
                <a:defRPr/>
              </a:pPr>
              <a:t>‹N°›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306175" y="6489700"/>
            <a:ext cx="293688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2" name="Oval 21"/>
          <p:cNvSpPr/>
          <p:nvPr/>
        </p:nvSpPr>
        <p:spPr>
          <a:xfrm>
            <a:off x="10920413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Rectangle 9"/>
          <p:cNvSpPr/>
          <p:nvPr/>
        </p:nvSpPr>
        <p:spPr>
          <a:xfrm rot="2700000">
            <a:off x="11049000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4" name="Oval 23"/>
          <p:cNvSpPr/>
          <p:nvPr/>
        </p:nvSpPr>
        <p:spPr>
          <a:xfrm rot="10800000">
            <a:off x="11690350" y="6489700"/>
            <a:ext cx="295275" cy="293688"/>
          </a:xfrm>
          <a:prstGeom prst="ellipse">
            <a:avLst/>
          </a:pr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Rectangle 9"/>
          <p:cNvSpPr/>
          <p:nvPr/>
        </p:nvSpPr>
        <p:spPr>
          <a:xfrm rot="13500000">
            <a:off x="11777663" y="6597650"/>
            <a:ext cx="79375" cy="79375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6" name="Action Button: Forward or Next 25">
            <a:hlinkClick r:id="" action="ppaction://hlinkshowjump?jump=nextslide" highlightClick="1"/>
          </p:cNvPr>
          <p:cNvSpPr/>
          <p:nvPr/>
        </p:nvSpPr>
        <p:spPr>
          <a:xfrm>
            <a:off x="11666538" y="6462713"/>
            <a:ext cx="355600" cy="354012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Action Button: Back or Previous 26">
            <a:hlinkClick r:id="" action="ppaction://hlinkshowjump?jump=previousslide" highlightClick="1"/>
          </p:cNvPr>
          <p:cNvSpPr/>
          <p:nvPr/>
        </p:nvSpPr>
        <p:spPr>
          <a:xfrm>
            <a:off x="10893425" y="6454775"/>
            <a:ext cx="354013" cy="355600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1" y="109638"/>
            <a:ext cx="934286" cy="2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6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</p:sldLayoutIdLst>
  <p:txStyles>
    <p:titleStyle>
      <a:lvl1pPr algn="l" defTabSz="912813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sz="3600" b="0" kern="1200" spc="-150" dirty="0">
          <a:solidFill>
            <a:srgbClr val="00A0AF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defRPr sz="2400" b="0" i="0" kern="1200" baseline="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0" indent="0" algn="l" defTabSz="914354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defRPr sz="2000" b="0" i="0" kern="1200" baseline="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2pPr>
      <a:lvl3pPr marL="179388" indent="-179388" algn="l" defTabSz="914354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3pPr>
      <a:lvl4pPr marL="361950" indent="-179388" algn="l" defTabSz="914354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4pPr>
      <a:lvl5pPr marL="539750" indent="-177800" algn="l" defTabSz="914354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5pPr>
      <a:lvl6pPr marL="251447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  <p15:guide id="7" pos="461">
          <p15:clr>
            <a:srgbClr val="F26B43"/>
          </p15:clr>
        </p15:guide>
        <p15:guide id="8" pos="72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45452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475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217085" y="6334125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867" dirty="0">
              <a:solidFill>
                <a:prstClr val="black"/>
              </a:solidFill>
            </a:endParaRP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180723" y="6250156"/>
            <a:ext cx="9459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02D689D4-760E-5044-90C5-1998CF6DB897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98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n-lt"/>
          <a:ea typeface="+mj-ea"/>
          <a:cs typeface="Gotham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D40521"/>
        </a:buClr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D40521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6FFEC1A-066F-43C9-9711-CB5B77AC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23327"/>
            <a:ext cx="10972800" cy="1143000"/>
          </a:xfrm>
        </p:spPr>
        <p:txBody>
          <a:bodyPr>
            <a:normAutofit/>
          </a:bodyPr>
          <a:lstStyle/>
          <a:p>
            <a:r>
              <a:rPr lang="fr-FR" sz="6000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091DA9A-66F4-9D4C-A088-85B6CF01F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87" y="1342901"/>
            <a:ext cx="2880426" cy="28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5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POUR QUI, POUR QUOI ?</a:t>
            </a:r>
            <a:endParaRPr lang="fr-FR" sz="3200" dirty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PERSONNALITE PUBLIQUE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Façonner son image et son e-réputation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Devenir l’expert d’un sujet et proposer des partenariats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Créer un carnet d’adresses mondial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Entrer en contact avec des personnes et créer des liens durables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Développer sa relation avec les internautes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Créer des interactions et susciter le débat</a:t>
            </a:r>
            <a:b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Influencer avec ses contributions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16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A0E321FB-2203-0244-AC4C-53684982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85" y="1704330"/>
            <a:ext cx="8054604" cy="39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0211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DÉFINIR VOTRE STRATEGIE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Engager, partager, échanger…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Parler de vous mais pas seulement de vous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Informer et montrer votre expertise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Parler de vos produits et de votre entreprise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78284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+mj-lt"/>
              <a:buAutoNum type="arabicPeriod" startAt="2"/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DÉFINIR VOTRE LIGNE ÉDITORIALE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Alimenter régulièrement votre compte avec un contenu à valeur ajoutée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Démarquez-vous en publient du contenu qui vous ressemble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Affirmez votre identité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42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+mj-lt"/>
              <a:buAutoNum type="arabicPeriod" startAt="3"/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CONSTRUIRE VOTRE COMMUNAUTE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Twitter est avant tout un réseau social : les échanges que vous entretenez avec les </a:t>
            </a:r>
            <a:r>
              <a:rPr lang="fr-FR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twittos</a:t>
            </a: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 vous permettent d’humaniser votre compte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Passez un peu de temps quotidiennement pour répondre aux mentions, aux questions et augmentez ainsi l’engagement de vos </a:t>
            </a:r>
            <a:r>
              <a:rPr lang="fr-FR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followers</a:t>
            </a: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 qui </a:t>
            </a:r>
            <a:r>
              <a:rPr lang="fr-FR" sz="2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realieront</a:t>
            </a: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 plus souvent vos tweets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131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600"/>
              </a:spcAft>
              <a:buFont typeface="+mj-lt"/>
              <a:buAutoNum type="arabicPeriod" startAt="3"/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REPEREZ LES INFLUENCEURS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Identifiez les comptes à suivre qui sont des influenceurs dans votre domaine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En participant aux conversations, en commentant et en retweetant les publications de ces influenceurs, vous gagnerez en visibilité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02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597877" y="2857109"/>
            <a:ext cx="10760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2. PRISE EN MAIN</a:t>
            </a:r>
            <a:endParaRPr lang="fr-FR" sz="48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71771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926A7B7E-67A2-A94E-85D7-EFAEC61CF9E1}"/>
              </a:ext>
            </a:extLst>
          </p:cNvPr>
          <p:cNvSpPr txBox="1"/>
          <p:nvPr/>
        </p:nvSpPr>
        <p:spPr>
          <a:xfrm>
            <a:off x="6233675" y="1704330"/>
            <a:ext cx="9231085" cy="2708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LE VOCABULAIRE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Fil d’actualité (</a:t>
            </a:r>
            <a:r>
              <a:rPr lang="fr-FR" b="1" dirty="0" err="1"/>
              <a:t>Timeline</a:t>
            </a:r>
            <a:r>
              <a:rPr lang="fr-FR" b="1" dirty="0"/>
              <a:t>)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Abonnés (</a:t>
            </a:r>
            <a:r>
              <a:rPr lang="fr-FR" b="1" dirty="0" err="1"/>
              <a:t>Followers</a:t>
            </a:r>
            <a:r>
              <a:rPr lang="fr-FR" b="1" dirty="0"/>
              <a:t>)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Abonnement (</a:t>
            </a:r>
            <a:r>
              <a:rPr lang="fr-FR" b="1" dirty="0" err="1"/>
              <a:t>Following</a:t>
            </a:r>
            <a:r>
              <a:rPr lang="fr-FR" b="1" dirty="0"/>
              <a:t>)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Tweet (gazouillis)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RT (retweet)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@(arobase)</a:t>
            </a: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C4B314B6-2873-E241-99B3-1DDBC668336B}"/>
              </a:ext>
            </a:extLst>
          </p:cNvPr>
          <p:cNvCxnSpPr/>
          <p:nvPr/>
        </p:nvCxnSpPr>
        <p:spPr>
          <a:xfrm>
            <a:off x="6147304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B2AF5B6F-BBCF-834A-845B-A10A73D54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7" y="1680290"/>
            <a:ext cx="5311816" cy="407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65756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926A7B7E-67A2-A94E-85D7-EFAEC61CF9E1}"/>
              </a:ext>
            </a:extLst>
          </p:cNvPr>
          <p:cNvSpPr txBox="1"/>
          <p:nvPr/>
        </p:nvSpPr>
        <p:spPr>
          <a:xfrm>
            <a:off x="2339592" y="1704330"/>
            <a:ext cx="9231085" cy="2611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LE VOCABULAIRE</a:t>
            </a:r>
          </a:p>
          <a:p>
            <a:pPr marL="514350" indent="-5143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# (hashtag)</a:t>
            </a:r>
            <a:br>
              <a:rPr lang="fr-FR" b="1" dirty="0"/>
            </a:br>
            <a:r>
              <a:rPr lang="fr-FR" dirty="0"/>
              <a:t>Le # précède un sujet de conversation. Ainsi, il est facile de retrouver </a:t>
            </a:r>
            <a:br>
              <a:rPr lang="fr-FR" dirty="0"/>
            </a:br>
            <a:r>
              <a:rPr lang="fr-FR" dirty="0"/>
              <a:t>de tous les tweets liés aux mêmes sujets de conversation. 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Exemple : #</a:t>
            </a:r>
            <a:r>
              <a:rPr lang="fr-FR" dirty="0" err="1"/>
              <a:t>tlmvpsp</a:t>
            </a:r>
            <a:r>
              <a:rPr lang="fr-FR" dirty="0"/>
              <a:t> est le hashtag qui permet de retrouver les tweets liés à l’émission de France 2 : « Tout Le Monde Veut Prendre Sa Place », </a:t>
            </a:r>
            <a:br>
              <a:rPr lang="fr-FR" dirty="0"/>
            </a:br>
            <a:r>
              <a:rPr lang="fr-FR" dirty="0"/>
              <a:t>idem avec #adp2017 pour « l’Amour est Dans le Pré saison 2017 » de M6. </a:t>
            </a: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xmlns="" id="{C4B314B6-2873-E241-99B3-1DDBC668336B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96165692-E5F7-A24D-8742-160FBA8A1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521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6229422" y="1704330"/>
            <a:ext cx="5341256" cy="2565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b="1" dirty="0">
                <a:latin typeface="Arial Black" panose="020B0604020202020204" pitchFamily="34" charset="0"/>
                <a:cs typeface="Arial Black" panose="020B0604020202020204" pitchFamily="34" charset="0"/>
              </a:rPr>
              <a:t>CRÉATION DE SON COMPTE TWITTER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Inscription sur le site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L’onglet « profil »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L’onglet « compte »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FR" dirty="0"/>
              <a:t>Sécurité</a:t>
            </a:r>
          </a:p>
          <a:p>
            <a:pPr>
              <a:spcAft>
                <a:spcPts val="600"/>
              </a:spcAft>
            </a:pPr>
            <a:endParaRPr lang="fr-FR" dirty="0"/>
          </a:p>
          <a:p>
            <a:pPr>
              <a:spcAft>
                <a:spcPts val="600"/>
              </a:spcAft>
            </a:pPr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6143050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CD47C717-8DAB-4F4E-A4DE-DDE5E2890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1" y="1704330"/>
            <a:ext cx="5924268" cy="413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2234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6FFEC1A-066F-43C9-9711-CB5B77AC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18460"/>
            <a:ext cx="10972800" cy="1143000"/>
          </a:xfrm>
        </p:spPr>
        <p:txBody>
          <a:bodyPr>
            <a:noAutofit/>
          </a:bodyPr>
          <a:lstStyle/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Gérer ses publications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Susciter le buzz</a:t>
            </a:r>
            <a:b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Adopter une ligne éditoriale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E5E228BE-9C55-0A49-ACB5-9F9CC3506B59}"/>
              </a:ext>
            </a:extLst>
          </p:cNvPr>
          <p:cNvSpPr txBox="1">
            <a:spLocks/>
          </p:cNvSpPr>
          <p:nvPr/>
        </p:nvSpPr>
        <p:spPr>
          <a:xfrm>
            <a:off x="609600" y="217546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fr-FR" sz="4800" dirty="0">
                <a:latin typeface="Arial" panose="020B0604020202020204" pitchFamily="34" charset="0"/>
                <a:cs typeface="Arial" panose="020B0604020202020204" pitchFamily="34" charset="0"/>
              </a:rPr>
              <a:t>Créer son compte Twitter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A9012BDA-5A61-EE43-99B5-F2C8B3313B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62" y="-1849912"/>
            <a:ext cx="9048997" cy="90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62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6229422" y="1704330"/>
            <a:ext cx="534125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Premiers pas sur Twitter</a:t>
            </a:r>
          </a:p>
          <a:p>
            <a:r>
              <a:rPr lang="fr-FR" b="1" dirty="0"/>
              <a:t>RÉDIGER UN TWEET</a:t>
            </a:r>
          </a:p>
          <a:p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6143050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108DE3D-8A94-254E-9088-9714AD949F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90" y="1851314"/>
            <a:ext cx="4700270" cy="41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207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6229422" y="2834500"/>
            <a:ext cx="5341256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Premiers pas sur Twitter</a:t>
            </a:r>
          </a:p>
          <a:p>
            <a:r>
              <a:rPr lang="fr-FR" dirty="0"/>
              <a:t>Interactions</a:t>
            </a:r>
          </a:p>
          <a:p>
            <a:endParaRPr lang="fr-FR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6143050" y="298148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79D70555-83C8-CC4A-B462-122B5888D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" y="1520868"/>
            <a:ext cx="9921240" cy="77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47128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66"/>
          <a:stretch/>
        </p:blipFill>
        <p:spPr>
          <a:xfrm>
            <a:off x="3001075" y="1176472"/>
            <a:ext cx="6166404" cy="40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59099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3" b="66110"/>
          <a:stretch/>
        </p:blipFill>
        <p:spPr>
          <a:xfrm>
            <a:off x="3001075" y="3818710"/>
            <a:ext cx="6166404" cy="1234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1825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0" b="57509"/>
          <a:stretch/>
        </p:blipFill>
        <p:spPr>
          <a:xfrm>
            <a:off x="3001075" y="3817214"/>
            <a:ext cx="6166404" cy="13769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01063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2" b="50591"/>
          <a:stretch/>
        </p:blipFill>
        <p:spPr>
          <a:xfrm>
            <a:off x="3001075" y="3833500"/>
            <a:ext cx="6166404" cy="11187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0173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6" b="41544"/>
          <a:stretch/>
        </p:blipFill>
        <p:spPr>
          <a:xfrm>
            <a:off x="3001075" y="3818144"/>
            <a:ext cx="6166404" cy="143076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5910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86" b="35404"/>
          <a:stretch/>
        </p:blipFill>
        <p:spPr>
          <a:xfrm>
            <a:off x="3001075" y="3828119"/>
            <a:ext cx="6166404" cy="95743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7349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08" b="27787"/>
          <a:stretch/>
        </p:blipFill>
        <p:spPr>
          <a:xfrm>
            <a:off x="3001075" y="3817214"/>
            <a:ext cx="6166404" cy="117258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312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632AEDF1-3DCD-114E-9F80-3A015C2813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1" b="11193"/>
          <a:stretch/>
        </p:blipFill>
        <p:spPr>
          <a:xfrm>
            <a:off x="3001075" y="3806456"/>
            <a:ext cx="6166404" cy="252489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0854F01-3937-2F44-AA07-E9F08B07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39"/>
          <a:stretch/>
        </p:blipFill>
        <p:spPr>
          <a:xfrm>
            <a:off x="3001075" y="1176472"/>
            <a:ext cx="6166404" cy="26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4049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xmlns="" id="{035397D4-818F-CA4B-8392-44457B758466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7" name="Espace réservé du contenu 3">
            <a:extLst>
              <a:ext uri="{FF2B5EF4-FFF2-40B4-BE49-F238E27FC236}">
                <a16:creationId xmlns:a16="http://schemas.microsoft.com/office/drawing/2014/main" xmlns="" id="{F1B4143E-730D-984E-875D-729039711465}"/>
              </a:ext>
            </a:extLst>
          </p:cNvPr>
          <p:cNvSpPr txBox="1">
            <a:spLocks/>
          </p:cNvSpPr>
          <p:nvPr/>
        </p:nvSpPr>
        <p:spPr>
          <a:xfrm>
            <a:off x="3693500" y="1520868"/>
            <a:ext cx="5791200" cy="40036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D40521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D4052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Clr>
                <a:srgbClr val="00B0F0"/>
              </a:buClr>
              <a:buFont typeface="+mj-lt"/>
              <a:buAutoNum type="arabicPeriod"/>
            </a:pPr>
            <a:r>
              <a:rPr lang="fr-FR" dirty="0"/>
              <a:t>Tour d’horizon</a:t>
            </a:r>
          </a:p>
          <a:p>
            <a:pPr marL="457200" indent="-457200" fontAlgn="auto">
              <a:spcAft>
                <a:spcPts val="0"/>
              </a:spcAft>
              <a:buClr>
                <a:srgbClr val="00B0F0"/>
              </a:buClr>
              <a:buFont typeface="+mj-lt"/>
              <a:buAutoNum type="arabicPeriod"/>
            </a:pPr>
            <a:r>
              <a:rPr lang="fr-FR" dirty="0"/>
              <a:t>Prise en main</a:t>
            </a:r>
            <a:br>
              <a:rPr lang="fr-FR" dirty="0"/>
            </a:br>
            <a:r>
              <a:rPr lang="fr-FR" dirty="0"/>
              <a:t>Publications</a:t>
            </a:r>
          </a:p>
          <a:p>
            <a:pPr marL="457200" indent="-457200" fontAlgn="auto">
              <a:spcAft>
                <a:spcPts val="0"/>
              </a:spcAft>
              <a:buClr>
                <a:srgbClr val="00B0F0"/>
              </a:buClr>
              <a:buFont typeface="+mj-lt"/>
              <a:buAutoNum type="arabicPeriod"/>
            </a:pPr>
            <a:r>
              <a:rPr lang="fr-FR" dirty="0"/>
              <a:t>Analyse</a:t>
            </a:r>
          </a:p>
          <a:p>
            <a:pPr marL="0" indent="0" fontAlgn="auto">
              <a:spcAft>
                <a:spcPts val="0"/>
              </a:spcAft>
              <a:buClr>
                <a:schemeClr val="accent6"/>
              </a:buClr>
              <a:buNone/>
            </a:pPr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xmlns="" id="{91F3CDE0-EC78-EF42-9579-628B2F4B5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740005" y="2824456"/>
            <a:ext cx="2920790" cy="1981200"/>
          </a:xfrm>
        </p:spPr>
        <p:txBody>
          <a:bodyPr>
            <a:noAutofit/>
          </a:bodyPr>
          <a:lstStyle/>
          <a:p>
            <a:pPr algn="r"/>
            <a:r>
              <a:rPr lang="fr-FR" sz="3600" dirty="0"/>
              <a:t>PROGRAMME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xmlns="" id="{B7FC05D1-035C-E148-9E15-D0B0E947ADB0}"/>
              </a:ext>
            </a:extLst>
          </p:cNvPr>
          <p:cNvCxnSpPr/>
          <p:nvPr/>
        </p:nvCxnSpPr>
        <p:spPr>
          <a:xfrm>
            <a:off x="3693500" y="1600200"/>
            <a:ext cx="0" cy="39243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EA4570EF-5E51-CC41-8023-7ED0D89F9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245" y="1589151"/>
            <a:ext cx="765509" cy="7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597877" y="2857109"/>
            <a:ext cx="10760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4. ANALYSE</a:t>
            </a:r>
            <a:endParaRPr lang="fr-FR" sz="48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31316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1203960" y="1704330"/>
            <a:ext cx="10366718" cy="396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fr-FR" b="1" dirty="0">
                <a:latin typeface="Arial Black" panose="020B0604020202020204" pitchFamily="34" charset="0"/>
                <a:cs typeface="Arial Black" panose="020B0604020202020204" pitchFamily="34" charset="0"/>
              </a:rPr>
              <a:t>6 MÉTRIQUES INCONTOURNABLES DANS « ACTIVITÉ DU TWEET »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1. Le taux d’engagement par tweet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2. Le taux d’engagement sur les 28 derniers jours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3. Le meilleur moment pour tweeter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4. Le nombre de clics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5. Le nombre de nouveaux abonnés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6. Le nombre d’impressions</a:t>
            </a:r>
          </a:p>
          <a:p>
            <a:pPr>
              <a:spcAft>
                <a:spcPts val="1200"/>
              </a:spcAf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32402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A1DD5C3-69C8-3A4B-8AD1-3190EC99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2"/>
          <a:stretch/>
        </p:blipFill>
        <p:spPr>
          <a:xfrm>
            <a:off x="3332066" y="557213"/>
            <a:ext cx="5483322" cy="59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68463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597877" y="2857109"/>
            <a:ext cx="10760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>
                <a:solidFill>
                  <a:schemeClr val="bg1"/>
                </a:solidFill>
              </a:rPr>
              <a:t>1.TOUR D’HORIZON</a:t>
            </a:r>
            <a:endParaRPr lang="fr-FR" sz="48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672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346361"/>
            <a:ext cx="92310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fr-FR" sz="32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TWITTER EST UN RESEAU SOCIAL </a:t>
            </a:r>
            <a:b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DE </a:t>
            </a:r>
            <a:r>
              <a:rPr lang="fr-FR" sz="3200" b="1" dirty="0">
                <a:latin typeface="Arial" panose="020B0604020202020204" pitchFamily="34" charset="0"/>
                <a:cs typeface="Arial" panose="020B0604020202020204" pitchFamily="34" charset="0"/>
              </a:rPr>
              <a:t>MICRO-BLOGGING</a:t>
            </a:r>
            <a:r>
              <a:rPr lang="fr-FR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QUI PERMET DE PUBLIER DES MESSAGES COURTS</a:t>
            </a:r>
          </a:p>
          <a:p>
            <a:endParaRPr lang="fr-FR" sz="3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TWITTER ES UN MOYEN EFFICACE DE SE </a:t>
            </a:r>
            <a:r>
              <a:rPr lang="fr-FR" sz="3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CRÉER </a:t>
            </a:r>
            <a:br>
              <a:rPr lang="fr-FR" sz="3200" b="1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32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UN RESEAU, TROUVER DES INFORMATIONS PRECISES 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ET LES DIFFUSER SOI-MEME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5734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ESPACE DE DIALOGUE INFORMEL, AMPLIFICATEUR DE REFERENCEMENT </a:t>
            </a:r>
            <a:br>
              <a:rPr lang="fr-FR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2800" dirty="0">
                <a:solidFill>
                  <a:schemeClr val="bg1">
                    <a:lumMod val="50000"/>
                  </a:schemeClr>
                </a:solidFill>
              </a:rPr>
              <a:t>(LES TWEETS SONT REFERENCES SUR GOOGLE) 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TWITTER PERMET DE </a:t>
            </a:r>
            <a:br>
              <a:rPr lang="fr-FR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3200" b="1" dirty="0"/>
              <a:t>SE CONSTRUIRE UNE IMAGE </a:t>
            </a:r>
            <a:br>
              <a:rPr lang="fr-FR" sz="3200" b="1" dirty="0"/>
            </a:b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(ENTREPRISE OU PERSONNE PUBLIQUE) </a:t>
            </a:r>
            <a:br>
              <a:rPr lang="fr-FR" sz="3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ET </a:t>
            </a:r>
            <a:r>
              <a:rPr lang="fr-FR" sz="3200" b="1" dirty="0"/>
              <a:t>AMELIORER SA E-REPUTATION</a:t>
            </a:r>
            <a:endParaRPr lang="fr-FR" sz="32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0319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395571"/>
            <a:ext cx="95119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335 millions de personnes utilisent twitter chaque mois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163 millions d’utilisateurs actifs quotidiens</a:t>
            </a:r>
          </a:p>
          <a:p>
            <a:endParaRPr lang="fr-FR" sz="2800" dirty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r>
              <a:rPr lang="fr-F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France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10,3 millions d’utilisateurs actifs mensuels 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(2,8% des utilisateurs mondiaux)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15,7 millions de visites uniques par mois et </a:t>
            </a:r>
            <a:b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3,5 millions par jour</a:t>
            </a:r>
          </a:p>
          <a:p>
            <a:r>
              <a:rPr lang="fr-FR" sz="2800" dirty="0">
                <a:solidFill>
                  <a:schemeClr val="bg1">
                    <a:lumMod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61% des utilisateurs ont moins de 35 ans (âge moyen 22 ans)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542555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395571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686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POUR QUI, POUR QUOI ?</a:t>
            </a:r>
            <a:endParaRPr lang="fr-FR" sz="3200" dirty="0">
              <a:solidFill>
                <a:schemeClr val="bg1">
                  <a:lumMod val="50000"/>
                </a:schemeClr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8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ENTREPRISE/MARQUE/ORGANISATION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Développer son image de marque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Faire de ses abonnés de ambassadeurs</a:t>
            </a:r>
            <a:b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Améliorer la visibilité numérique et le référencement naturel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Faire connaître et vendre ses produits/services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Relayer son actualité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Développer sa relation client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Echanger avec la communauté et identifier les besoins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551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4">
            <a:extLst>
              <a:ext uri="{FF2B5EF4-FFF2-40B4-BE49-F238E27FC236}">
                <a16:creationId xmlns:a16="http://schemas.microsoft.com/office/drawing/2014/main" xmlns="" id="{98E35362-3784-D94C-A4D5-F7F14DF62134}"/>
              </a:ext>
            </a:extLst>
          </p:cNvPr>
          <p:cNvSpPr txBox="1">
            <a:spLocks/>
          </p:cNvSpPr>
          <p:nvPr/>
        </p:nvSpPr>
        <p:spPr>
          <a:xfrm>
            <a:off x="597877" y="557756"/>
            <a:ext cx="10972800" cy="96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+mn-lt"/>
                <a:ea typeface="+mj-ea"/>
                <a:cs typeface="Gotham"/>
              </a:defRPr>
            </a:lvl1pPr>
          </a:lstStyle>
          <a:p>
            <a:pPr algn="r"/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TWITTER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9CE476C5-13BE-184C-BB9E-94D549B53FB3}"/>
              </a:ext>
            </a:extLst>
          </p:cNvPr>
          <p:cNvSpPr txBox="1"/>
          <p:nvPr/>
        </p:nvSpPr>
        <p:spPr>
          <a:xfrm>
            <a:off x="2339592" y="1704330"/>
            <a:ext cx="923108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3200" dirty="0">
                <a:solidFill>
                  <a:schemeClr val="bg1">
                    <a:lumMod val="50000"/>
                  </a:schemeClr>
                </a:solidFill>
              </a:rPr>
              <a:t>EXEMPLES PERTINANTS D’UTILISATION</a:t>
            </a:r>
            <a:endParaRPr lang="fr-FR" sz="28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Les journalistes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Les politiques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Les associations (caritatives ou non)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Les célébrités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Les entreprises</a:t>
            </a:r>
            <a:b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</a:br>
            <a:r>
              <a:rPr lang="fr-FR" sz="2800" dirty="0">
                <a:latin typeface="Arial Narrow" panose="020B0604020202020204" pitchFamily="34" charset="0"/>
                <a:cs typeface="Arial Narrow" panose="020B0604020202020204" pitchFamily="34" charset="0"/>
              </a:rPr>
              <a:t>SAV, lancer un nouveau produit, organiser un jeu…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xmlns="" id="{13E770B3-8880-F14F-A528-EC8A4352CA32}"/>
              </a:ext>
            </a:extLst>
          </p:cNvPr>
          <p:cNvCxnSpPr/>
          <p:nvPr/>
        </p:nvCxnSpPr>
        <p:spPr>
          <a:xfrm>
            <a:off x="2253221" y="1851314"/>
            <a:ext cx="0" cy="35023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0CE90F3-7454-4C47-966B-C8B17DA7ED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49" y="1704330"/>
            <a:ext cx="1312002" cy="13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65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Demos">
  <a:themeElements>
    <a:clrScheme name="HF 2017">
      <a:dk1>
        <a:srgbClr val="47484E"/>
      </a:dk1>
      <a:lt1>
        <a:srgbClr val="FFFFFF"/>
      </a:lt1>
      <a:dk2>
        <a:srgbClr val="47484E"/>
      </a:dk2>
      <a:lt2>
        <a:srgbClr val="BFBCB9"/>
      </a:lt2>
      <a:accent1>
        <a:srgbClr val="00A0AF"/>
      </a:accent1>
      <a:accent2>
        <a:srgbClr val="105596"/>
      </a:accent2>
      <a:accent3>
        <a:srgbClr val="850C70"/>
      </a:accent3>
      <a:accent4>
        <a:srgbClr val="D0167C"/>
      </a:accent4>
      <a:accent5>
        <a:srgbClr val="F8971D"/>
      </a:accent5>
      <a:accent6>
        <a:srgbClr val="C41230"/>
      </a:accent6>
      <a:hlink>
        <a:srgbClr val="C41230"/>
      </a:hlink>
      <a:folHlink>
        <a:srgbClr val="F8971D"/>
      </a:folHlink>
    </a:clrScheme>
    <a:fontScheme name="HF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hèmeDemos" id="{4228113D-F931-4359-AF43-9C9971FB2C86}" vid="{F1FEE494-51E6-48E1-BF24-EA6C46343E81}"/>
    </a:ext>
  </a:extLst>
</a:theme>
</file>

<file path=ppt/theme/theme2.xml><?xml version="1.0" encoding="utf-8"?>
<a:theme xmlns:a="http://schemas.openxmlformats.org/drawingml/2006/main" name="ThèmeM2i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ThèmeM2i" id="{25341BA7-BEFF-4AD7-80D7-5BB0B34C4B73}" vid="{A7143D85-7EEF-43F7-8EED-02FA23BD8285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ThèmeDemos</Template>
  <TotalTime>6281</TotalTime>
  <Words>410</Words>
  <Application>Microsoft Office PowerPoint</Application>
  <PresentationFormat>Personnalisé</PresentationFormat>
  <Paragraphs>139</Paragraphs>
  <Slides>32</Slides>
  <Notes>28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34" baseType="lpstr">
      <vt:lpstr>ThèmeDemos</vt:lpstr>
      <vt:lpstr>ThèmeM2i</vt:lpstr>
      <vt:lpstr>Twitter</vt:lpstr>
      <vt:lpstr>Gérer ses publications Susciter le buzz Adopter une ligne éditoriale</vt:lpstr>
      <vt:lpstr>PROGRAMME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Franck</dc:creator>
  <cp:lastModifiedBy>RLDeveloppement</cp:lastModifiedBy>
  <cp:revision>338</cp:revision>
  <cp:lastPrinted>2019-03-29T12:09:35Z</cp:lastPrinted>
  <dcterms:created xsi:type="dcterms:W3CDTF">2018-10-23T08:28:32Z</dcterms:created>
  <dcterms:modified xsi:type="dcterms:W3CDTF">2022-04-09T15:38:03Z</dcterms:modified>
</cp:coreProperties>
</file>